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Barlow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-3-10.svg>
</file>

<file path=ppt/media/image-3-2.svg>
</file>

<file path=ppt/media/image-3-4.svg>
</file>

<file path=ppt/media/image-3-6.svg>
</file>

<file path=ppt/media/image-3-8.svg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2461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-3-8.svg"/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-3-6.svg"/><Relationship Id="rId5" Type="http://schemas.openxmlformats.org/officeDocument/2006/relationships/image" Target="../media/image-3-4.svg"/><Relationship Id="rId10" Type="http://schemas.openxmlformats.org/officeDocument/2006/relationships/image" Target="../media/image-3-10.svg"/><Relationship Id="rId4" Type="http://schemas.openxmlformats.org/officeDocument/2006/relationships/image" Target="../media/image-3-2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796659"/>
            <a:ext cx="588073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      File Handling in Java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85274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              </a:t>
            </a: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                    PRESENTED BY: VISHAL SINGLA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008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146" y="3572589"/>
            <a:ext cx="4979194" cy="622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Takeaways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84146" y="4530923"/>
            <a:ext cx="504111" cy="504111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12213" y="4607838"/>
            <a:ext cx="5232559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File handling enables persistent data storage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512213" y="5053370"/>
            <a:ext cx="5662970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Essential for real-world applications that need to save and retrieve information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5217" y="4530923"/>
            <a:ext cx="504111" cy="504111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183285" y="4607838"/>
            <a:ext cx="4825722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Multiple classes serve different purposes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8183285" y="5053370"/>
            <a:ext cx="5662970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Choose between File, readers/writers, and streams based on your needs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4146" y="6218396"/>
            <a:ext cx="504111" cy="504111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12213" y="6295311"/>
            <a:ext cx="3342561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Exception handling is crucial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512213" y="6740843"/>
            <a:ext cx="5662970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Always use try-catch or try-with-resources to manage potential errors gracefully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55217" y="6218396"/>
            <a:ext cx="504111" cy="504111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183285" y="6295311"/>
            <a:ext cx="2498050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Follow best practices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8183285" y="6740843"/>
            <a:ext cx="5662970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Close resources properly, prefer buffered classes, and validate file existence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03270" y="1314450"/>
            <a:ext cx="65608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                                                   </a:t>
            </a:r>
            <a:br>
              <a:rPr lang="en-IN" dirty="0" smtClean="0">
                <a:solidFill>
                  <a:schemeClr val="bg1"/>
                </a:solidFill>
              </a:rPr>
            </a:br>
            <a:r>
              <a:rPr lang="en-IN" dirty="0" smtClean="0">
                <a:solidFill>
                  <a:schemeClr val="bg1"/>
                </a:solidFill>
              </a:rPr>
              <a:t/>
            </a:r>
            <a:br>
              <a:rPr lang="en-IN" dirty="0" smtClean="0">
                <a:solidFill>
                  <a:schemeClr val="bg1"/>
                </a:solidFill>
              </a:rPr>
            </a:br>
            <a:r>
              <a:rPr lang="en-IN" dirty="0" smtClean="0">
                <a:solidFill>
                  <a:schemeClr val="bg1"/>
                </a:solidFill>
              </a:rPr>
              <a:t/>
            </a:r>
            <a:br>
              <a:rPr lang="en-IN" dirty="0" smtClean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dirty="0" smtClean="0">
                <a:solidFill>
                  <a:schemeClr val="bg1"/>
                </a:solidFill>
              </a:rPr>
              <a:t>                                    </a:t>
            </a:r>
            <a:r>
              <a:rPr lang="en-IN" sz="13800" dirty="0" smtClean="0">
                <a:solidFill>
                  <a:schemeClr val="bg1"/>
                </a:solidFill>
              </a:rPr>
              <a:t>END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0078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70829"/>
            <a:ext cx="563272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What is File Handling?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149084"/>
            <a:ext cx="615005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File handling is the process of creating, reading, writing, and managing files through your Java programmes. It allows your applications to store data permanently and retrieve it when needed.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951452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Why is it essential?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Most real-world applications need to save user data, configuration settings, or logs that persist beyond programme execution.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17373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Everyday Examples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3763447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Saving game progress to a file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4244816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Storing application logs for debugging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4726186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Reading configuration files at startup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5207556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Exporting reports as CSV or text files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568892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Managing user preferences and settings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931" y="624245"/>
            <a:ext cx="5527477" cy="619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Types of File Operations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80931" y="1690330"/>
            <a:ext cx="1306853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Java provides comprehensive support for various file operations. Understanding these fundamental operations is the first step towards mastering file handling.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0931" y="2655213"/>
            <a:ext cx="4207431" cy="2541984"/>
          </a:xfrm>
          <a:prstGeom prst="roundRect">
            <a:avLst>
              <a:gd name="adj" fmla="val 1316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6914" y="2901196"/>
            <a:ext cx="669369" cy="669369"/>
          </a:xfrm>
          <a:prstGeom prst="roundRect">
            <a:avLst>
              <a:gd name="adj" fmla="val 13659261"/>
            </a:avLst>
          </a:prstGeom>
          <a:solidFill>
            <a:srgbClr val="16FFBB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210985" y="3085267"/>
            <a:ext cx="301109" cy="30110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6914" y="3793688"/>
            <a:ext cx="2479119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Create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26914" y="4237315"/>
            <a:ext cx="3715464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Generate new files in your file system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1485" y="2655213"/>
            <a:ext cx="4207431" cy="2541984"/>
          </a:xfrm>
          <a:prstGeom prst="roundRect">
            <a:avLst>
              <a:gd name="adj" fmla="val 13167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57468" y="2901196"/>
            <a:ext cx="669369" cy="669369"/>
          </a:xfrm>
          <a:prstGeom prst="roundRect">
            <a:avLst>
              <a:gd name="adj" fmla="val 13659261"/>
            </a:avLst>
          </a:prstGeom>
          <a:solidFill>
            <a:srgbClr val="29DDDA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641538" y="3085267"/>
            <a:ext cx="301109" cy="301109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57468" y="3793688"/>
            <a:ext cx="2479119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Read</a:t>
            </a:r>
            <a:endParaRPr lang="en-US" sz="1950" dirty="0"/>
          </a:p>
        </p:txBody>
      </p:sp>
      <p:sp>
        <p:nvSpPr>
          <p:cNvPr id="13" name="Text 9"/>
          <p:cNvSpPr/>
          <p:nvPr/>
        </p:nvSpPr>
        <p:spPr>
          <a:xfrm>
            <a:off x="5457468" y="4237315"/>
            <a:ext cx="3715464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Access and retrieve content from existing files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2038" y="2655213"/>
            <a:ext cx="4207431" cy="2541984"/>
          </a:xfrm>
          <a:prstGeom prst="roundRect">
            <a:avLst>
              <a:gd name="adj" fmla="val 1316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88022" y="2901196"/>
            <a:ext cx="669369" cy="669369"/>
          </a:xfrm>
          <a:prstGeom prst="roundRect">
            <a:avLst>
              <a:gd name="adj" fmla="val 13659261"/>
            </a:avLst>
          </a:prstGeom>
          <a:solidFill>
            <a:srgbClr val="37A7E7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0072092" y="3085267"/>
            <a:ext cx="301109" cy="301109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88022" y="3793688"/>
            <a:ext cx="2479119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Write</a:t>
            </a:r>
            <a:endParaRPr lang="en-US" sz="1950" dirty="0"/>
          </a:p>
        </p:txBody>
      </p:sp>
      <p:sp>
        <p:nvSpPr>
          <p:cNvPr id="18" name="Text 13"/>
          <p:cNvSpPr/>
          <p:nvPr/>
        </p:nvSpPr>
        <p:spPr>
          <a:xfrm>
            <a:off x="9888022" y="4237315"/>
            <a:ext cx="3715464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Store new data into files, replacing existing content</a:t>
            </a:r>
            <a:endParaRPr lang="en-US" sz="1750" dirty="0"/>
          </a:p>
        </p:txBody>
      </p:sp>
      <p:sp>
        <p:nvSpPr>
          <p:cNvPr id="19" name="Shape 14"/>
          <p:cNvSpPr/>
          <p:nvPr/>
        </p:nvSpPr>
        <p:spPr>
          <a:xfrm>
            <a:off x="780931" y="5420320"/>
            <a:ext cx="6422708" cy="2185035"/>
          </a:xfrm>
          <a:prstGeom prst="roundRect">
            <a:avLst>
              <a:gd name="adj" fmla="val 15318"/>
            </a:avLst>
          </a:prstGeom>
          <a:solidFill>
            <a:srgbClr val="0A081B"/>
          </a:solidFill>
          <a:ln w="22860">
            <a:solidFill>
              <a:srgbClr val="F0FCFF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1026914" y="5666303"/>
            <a:ext cx="669369" cy="669369"/>
          </a:xfrm>
          <a:prstGeom prst="roundRect">
            <a:avLst>
              <a:gd name="adj" fmla="val 13659261"/>
            </a:avLst>
          </a:prstGeom>
          <a:solidFill>
            <a:srgbClr val="F0FCFF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1210985" y="5850374"/>
            <a:ext cx="301109" cy="301109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1026914" y="6558796"/>
            <a:ext cx="2479119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Append</a:t>
            </a:r>
            <a:endParaRPr lang="en-US" sz="1950" dirty="0"/>
          </a:p>
        </p:txBody>
      </p:sp>
      <p:sp>
        <p:nvSpPr>
          <p:cNvPr id="23" name="Text 17"/>
          <p:cNvSpPr/>
          <p:nvPr/>
        </p:nvSpPr>
        <p:spPr>
          <a:xfrm>
            <a:off x="1026914" y="7002423"/>
            <a:ext cx="5930741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Add new content to the end of existing files</a:t>
            </a:r>
            <a:endParaRPr lang="en-US" sz="1750" dirty="0"/>
          </a:p>
        </p:txBody>
      </p:sp>
      <p:sp>
        <p:nvSpPr>
          <p:cNvPr id="24" name="Shape 18"/>
          <p:cNvSpPr/>
          <p:nvPr/>
        </p:nvSpPr>
        <p:spPr>
          <a:xfrm>
            <a:off x="7426762" y="5420320"/>
            <a:ext cx="6422708" cy="2185035"/>
          </a:xfrm>
          <a:prstGeom prst="roundRect">
            <a:avLst>
              <a:gd name="adj" fmla="val 1531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25" name="Shape 19"/>
          <p:cNvSpPr/>
          <p:nvPr/>
        </p:nvSpPr>
        <p:spPr>
          <a:xfrm>
            <a:off x="7672745" y="5666303"/>
            <a:ext cx="669369" cy="669369"/>
          </a:xfrm>
          <a:prstGeom prst="roundRect">
            <a:avLst>
              <a:gd name="adj" fmla="val 13659261"/>
            </a:avLst>
          </a:prstGeom>
          <a:solidFill>
            <a:srgbClr val="16FFBB"/>
          </a:solidFill>
          <a:ln/>
        </p:spPr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7856815" y="5850374"/>
            <a:ext cx="301109" cy="301109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7672745" y="6558796"/>
            <a:ext cx="2479119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Delete</a:t>
            </a:r>
            <a:endParaRPr lang="en-US" sz="1950" dirty="0"/>
          </a:p>
        </p:txBody>
      </p:sp>
      <p:sp>
        <p:nvSpPr>
          <p:cNvPr id="28" name="Text 21"/>
          <p:cNvSpPr/>
          <p:nvPr/>
        </p:nvSpPr>
        <p:spPr>
          <a:xfrm>
            <a:off x="7672745" y="7002423"/>
            <a:ext cx="5930741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Remove files or directories from the system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5345" y="671989"/>
            <a:ext cx="10219849" cy="678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Important Java Classes for File Handling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855345" y="1839635"/>
            <a:ext cx="12919710" cy="7820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Java provides several classes for file operations, each designed for specific purposes. Understanding when to use each class is crucial for efficient file handling.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55345" y="2896553"/>
            <a:ext cx="6337697" cy="2208609"/>
          </a:xfrm>
          <a:prstGeom prst="roundRect">
            <a:avLst>
              <a:gd name="adj" fmla="val 662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24865" y="2896553"/>
            <a:ext cx="121920" cy="2208609"/>
          </a:xfrm>
          <a:prstGeom prst="roundRect">
            <a:avLst>
              <a:gd name="adj" fmla="val 300688"/>
            </a:avLst>
          </a:prstGeom>
          <a:solidFill>
            <a:srgbClr val="16FFBB"/>
          </a:solidFill>
          <a:ln/>
        </p:spPr>
      </p:sp>
      <p:sp>
        <p:nvSpPr>
          <p:cNvPr id="6" name="Text 4"/>
          <p:cNvSpPr/>
          <p:nvPr/>
        </p:nvSpPr>
        <p:spPr>
          <a:xfrm>
            <a:off x="1221581" y="3171349"/>
            <a:ext cx="2715458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File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221581" y="3657362"/>
            <a:ext cx="5696664" cy="1173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Represents file and directory paths. Used for creating, deleting, and checking file properties without reading content.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7437358" y="2896553"/>
            <a:ext cx="6337697" cy="2208609"/>
          </a:xfrm>
          <a:prstGeom prst="roundRect">
            <a:avLst>
              <a:gd name="adj" fmla="val 662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06878" y="2896553"/>
            <a:ext cx="121920" cy="2208609"/>
          </a:xfrm>
          <a:prstGeom prst="roundRect">
            <a:avLst>
              <a:gd name="adj" fmla="val 300688"/>
            </a:avLst>
          </a:prstGeom>
          <a:solidFill>
            <a:srgbClr val="29DDDA"/>
          </a:solidFill>
          <a:ln/>
        </p:spPr>
      </p:sp>
      <p:sp>
        <p:nvSpPr>
          <p:cNvPr id="10" name="Text 8"/>
          <p:cNvSpPr/>
          <p:nvPr/>
        </p:nvSpPr>
        <p:spPr>
          <a:xfrm>
            <a:off x="7803594" y="3171349"/>
            <a:ext cx="2827496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FileReader / FileWriter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7803594" y="3657362"/>
            <a:ext cx="5696664" cy="1173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Character stream classes for reading and writing text files. Best for simple text operations but lacking buffering.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55345" y="5349478"/>
            <a:ext cx="6337697" cy="2208609"/>
          </a:xfrm>
          <a:prstGeom prst="roundRect">
            <a:avLst>
              <a:gd name="adj" fmla="val 662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24865" y="5349478"/>
            <a:ext cx="121920" cy="2208609"/>
          </a:xfrm>
          <a:prstGeom prst="roundRect">
            <a:avLst>
              <a:gd name="adj" fmla="val 300688"/>
            </a:avLst>
          </a:prstGeom>
          <a:solidFill>
            <a:srgbClr val="37A7E7"/>
          </a:solidFill>
          <a:ln/>
        </p:spPr>
      </p:sp>
      <p:sp>
        <p:nvSpPr>
          <p:cNvPr id="14" name="Text 12"/>
          <p:cNvSpPr/>
          <p:nvPr/>
        </p:nvSpPr>
        <p:spPr>
          <a:xfrm>
            <a:off x="1221581" y="5624274"/>
            <a:ext cx="4188857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BufferedReader / BufferedWriter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1221581" y="6110288"/>
            <a:ext cx="5696664" cy="1173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Efficient character stream classes that use internal buffers for better performance. Ideal for reading line by line.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7437358" y="5349478"/>
            <a:ext cx="6337697" cy="2208609"/>
          </a:xfrm>
          <a:prstGeom prst="roundRect">
            <a:avLst>
              <a:gd name="adj" fmla="val 662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091231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406878" y="5349478"/>
            <a:ext cx="121920" cy="2208609"/>
          </a:xfrm>
          <a:prstGeom prst="roundRect">
            <a:avLst>
              <a:gd name="adj" fmla="val 300688"/>
            </a:avLst>
          </a:prstGeom>
          <a:solidFill>
            <a:srgbClr val="091231"/>
          </a:solidFill>
          <a:ln/>
        </p:spPr>
      </p:sp>
      <p:sp>
        <p:nvSpPr>
          <p:cNvPr id="18" name="Text 16"/>
          <p:cNvSpPr/>
          <p:nvPr/>
        </p:nvSpPr>
        <p:spPr>
          <a:xfrm>
            <a:off x="7803594" y="5624274"/>
            <a:ext cx="4556403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FileInputStream / FileOutputStream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7803594" y="6110288"/>
            <a:ext cx="5696664" cy="7820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Byte stream classes for reading and writing binary data such as images, videos, or serialised objects.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2248" y="661749"/>
            <a:ext cx="5347692" cy="668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File Class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842248" y="1907738"/>
            <a:ext cx="6856095" cy="1154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File class represents file and directory pathnames in an abstract manner. It provides methods to interact with the file system without actually reading or writing content.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42248" y="3303151"/>
            <a:ext cx="2673787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Common Methods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842248" y="3877985"/>
            <a:ext cx="6856095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createNewFile()</a:t>
            </a: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Creates an empty file if it doesn't exist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42248" y="4347091"/>
            <a:ext cx="6856095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exists()</a:t>
            </a: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Checks whether a file or directory exists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42248" y="4816197"/>
            <a:ext cx="6856095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delete()</a:t>
            </a: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Removes a file or empty directory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42248" y="5285303"/>
            <a:ext cx="6856095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length()</a:t>
            </a: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Returns the file size in bytes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42248" y="5754410"/>
            <a:ext cx="6856095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mkdir()</a:t>
            </a: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Creates a single directory</a:t>
            </a:r>
            <a:endParaRPr lang="en-US" sz="18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2941" y="1961793"/>
            <a:ext cx="5502712" cy="55027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7246" y="650319"/>
            <a:ext cx="5252918" cy="656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Reading a File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827246" y="1779627"/>
            <a:ext cx="12975908" cy="756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Reading files in Java involves opening a stream, reading the content, and properly closing the stream. Buffered readers improve performance by reading chunks of data rather than individual characters.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246" y="2801779"/>
            <a:ext cx="4325303" cy="9454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63585" y="3983593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Open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63585" y="4453652"/>
            <a:ext cx="3852624" cy="756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Create FileReader and wrap it in BufferedReader</a:t>
            </a:r>
            <a:endParaRPr lang="en-US" sz="18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2549" y="2801779"/>
            <a:ext cx="4325303" cy="9454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88888" y="3983593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Read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5388888" y="4453652"/>
            <a:ext cx="3852624" cy="756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readLine() to read content line by line</a:t>
            </a:r>
            <a:endParaRPr lang="en-US" sz="18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7851" y="2801779"/>
            <a:ext cx="4325303" cy="9454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4190" y="3983593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Close</a:t>
            </a:r>
            <a:endParaRPr lang="en-US" sz="2050" dirty="0"/>
          </a:p>
        </p:txBody>
      </p:sp>
      <p:sp>
        <p:nvSpPr>
          <p:cNvPr id="12" name="Text 7"/>
          <p:cNvSpPr/>
          <p:nvPr/>
        </p:nvSpPr>
        <p:spPr>
          <a:xfrm>
            <a:off x="9714190" y="4453652"/>
            <a:ext cx="3852624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Close the stream to free resources</a:t>
            </a:r>
            <a:endParaRPr lang="en-US" sz="1850" dirty="0"/>
          </a:p>
        </p:txBody>
      </p:sp>
      <p:sp>
        <p:nvSpPr>
          <p:cNvPr id="13" name="Shape 8"/>
          <p:cNvSpPr/>
          <p:nvPr/>
        </p:nvSpPr>
        <p:spPr>
          <a:xfrm>
            <a:off x="827246" y="5712143"/>
            <a:ext cx="12975908" cy="1867138"/>
          </a:xfrm>
          <a:prstGeom prst="roundRect">
            <a:avLst>
              <a:gd name="adj" fmla="val 18990"/>
            </a:avLst>
          </a:prstGeom>
          <a:solidFill>
            <a:srgbClr val="171528"/>
          </a:solidFill>
          <a:ln/>
        </p:spPr>
      </p:sp>
      <p:sp>
        <p:nvSpPr>
          <p:cNvPr id="14" name="Shape 9"/>
          <p:cNvSpPr/>
          <p:nvPr/>
        </p:nvSpPr>
        <p:spPr>
          <a:xfrm>
            <a:off x="815459" y="5712143"/>
            <a:ext cx="12999482" cy="1867138"/>
          </a:xfrm>
          <a:prstGeom prst="roundRect">
            <a:avLst>
              <a:gd name="adj" fmla="val 1899"/>
            </a:avLst>
          </a:prstGeom>
          <a:solidFill>
            <a:srgbClr val="171528"/>
          </a:solidFill>
          <a:ln/>
        </p:spPr>
      </p:sp>
      <p:sp>
        <p:nvSpPr>
          <p:cNvPr id="15" name="Text 10"/>
          <p:cNvSpPr/>
          <p:nvPr/>
        </p:nvSpPr>
        <p:spPr>
          <a:xfrm>
            <a:off x="1051798" y="5889427"/>
            <a:ext cx="12526804" cy="1512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BufferedReader reader = new BufferedReader(</a:t>
            </a:r>
            <a:endParaRPr lang="en-US" sz="1850" dirty="0"/>
          </a:p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new FileReader("data.txt"));</a:t>
            </a:r>
            <a:endParaRPr lang="en-US" sz="1850" dirty="0"/>
          </a:p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String line = reader.readLine();</a:t>
            </a:r>
            <a:endParaRPr lang="en-US" sz="1850" dirty="0"/>
          </a:p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reader.close();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0070" y="567214"/>
            <a:ext cx="3720346" cy="444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Writing to Files in Java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60070" y="1331714"/>
            <a:ext cx="13510260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Writing files follows a similar pattern to reading: open the file, write your content, and close the file properly. BufferedWriter provides efficient writing capabilities for text data.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560070" y="2981920"/>
            <a:ext cx="13510260" cy="22860"/>
          </a:xfrm>
          <a:prstGeom prst="roundRect">
            <a:avLst>
              <a:gd name="adj" fmla="val 105010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3876199" y="2501860"/>
            <a:ext cx="22860" cy="480060"/>
          </a:xfrm>
          <a:prstGeom prst="roundRect">
            <a:avLst>
              <a:gd name="adj" fmla="val 1050100"/>
            </a:avLst>
          </a:prstGeom>
          <a:solidFill>
            <a:srgbClr val="16FFBB"/>
          </a:solidFill>
          <a:ln/>
        </p:spPr>
      </p:sp>
      <p:sp>
        <p:nvSpPr>
          <p:cNvPr id="6" name="Shape 4"/>
          <p:cNvSpPr/>
          <p:nvPr/>
        </p:nvSpPr>
        <p:spPr>
          <a:xfrm>
            <a:off x="3707606" y="2801898"/>
            <a:ext cx="360045" cy="360045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780949" y="2848570"/>
            <a:ext cx="213360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2998589" y="1767721"/>
            <a:ext cx="1778079" cy="222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1: Open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20090" y="2085856"/>
            <a:ext cx="6335078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Create FileWriter and BufferedWriter objects</a:t>
            </a:r>
            <a:endParaRPr lang="en-US" sz="1250" dirty="0"/>
          </a:p>
        </p:txBody>
      </p:sp>
      <p:sp>
        <p:nvSpPr>
          <p:cNvPr id="10" name="Shape 8"/>
          <p:cNvSpPr/>
          <p:nvPr/>
        </p:nvSpPr>
        <p:spPr>
          <a:xfrm>
            <a:off x="7303770" y="2981920"/>
            <a:ext cx="22860" cy="480060"/>
          </a:xfrm>
          <a:prstGeom prst="roundRect">
            <a:avLst>
              <a:gd name="adj" fmla="val 1050100"/>
            </a:avLst>
          </a:prstGeom>
          <a:solidFill>
            <a:srgbClr val="29DDDA"/>
          </a:solidFill>
          <a:ln/>
        </p:spPr>
      </p:sp>
      <p:sp>
        <p:nvSpPr>
          <p:cNvPr id="11" name="Shape 9"/>
          <p:cNvSpPr/>
          <p:nvPr/>
        </p:nvSpPr>
        <p:spPr>
          <a:xfrm>
            <a:off x="7135178" y="2801898"/>
            <a:ext cx="360045" cy="360045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208520" y="2848570"/>
            <a:ext cx="213360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6426160" y="3622000"/>
            <a:ext cx="1778079" cy="222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2: Write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4147661" y="3940135"/>
            <a:ext cx="6335078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write() method to add content</a:t>
            </a:r>
            <a:endParaRPr lang="en-US" sz="1250" dirty="0"/>
          </a:p>
        </p:txBody>
      </p:sp>
      <p:sp>
        <p:nvSpPr>
          <p:cNvPr id="15" name="Shape 13"/>
          <p:cNvSpPr/>
          <p:nvPr/>
        </p:nvSpPr>
        <p:spPr>
          <a:xfrm>
            <a:off x="10731341" y="2501860"/>
            <a:ext cx="22860" cy="480060"/>
          </a:xfrm>
          <a:prstGeom prst="roundRect">
            <a:avLst>
              <a:gd name="adj" fmla="val 1050100"/>
            </a:avLst>
          </a:prstGeom>
          <a:solidFill>
            <a:srgbClr val="37A7E7"/>
          </a:solidFill>
          <a:ln/>
        </p:spPr>
      </p:sp>
      <p:sp>
        <p:nvSpPr>
          <p:cNvPr id="16" name="Shape 14"/>
          <p:cNvSpPr/>
          <p:nvPr/>
        </p:nvSpPr>
        <p:spPr>
          <a:xfrm>
            <a:off x="10562749" y="2801898"/>
            <a:ext cx="360045" cy="360045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15240">
            <a:solidFill>
              <a:srgbClr val="37A7E7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0636091" y="2848570"/>
            <a:ext cx="213360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9853732" y="1767721"/>
            <a:ext cx="1778079" cy="222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3: Close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7575233" y="2085856"/>
            <a:ext cx="6335078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Close writers to save changes</a:t>
            </a:r>
            <a:endParaRPr lang="en-US" sz="1250" dirty="0"/>
          </a:p>
        </p:txBody>
      </p:sp>
      <p:sp>
        <p:nvSpPr>
          <p:cNvPr id="20" name="Text 18"/>
          <p:cNvSpPr/>
          <p:nvPr/>
        </p:nvSpPr>
        <p:spPr>
          <a:xfrm>
            <a:off x="560070" y="4536162"/>
            <a:ext cx="1778079" cy="222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Writing Example</a:t>
            </a:r>
            <a:endParaRPr lang="en-US" sz="1400" dirty="0"/>
          </a:p>
        </p:txBody>
      </p:sp>
      <p:sp>
        <p:nvSpPr>
          <p:cNvPr id="21" name="Shape 19"/>
          <p:cNvSpPr/>
          <p:nvPr/>
        </p:nvSpPr>
        <p:spPr>
          <a:xfrm>
            <a:off x="560070" y="4938355"/>
            <a:ext cx="6559987" cy="2543889"/>
          </a:xfrm>
          <a:prstGeom prst="roundRect">
            <a:avLst>
              <a:gd name="adj" fmla="val 9436"/>
            </a:avLst>
          </a:prstGeom>
          <a:solidFill>
            <a:srgbClr val="171528"/>
          </a:solidFill>
          <a:ln/>
        </p:spPr>
      </p:sp>
      <p:sp>
        <p:nvSpPr>
          <p:cNvPr id="22" name="Shape 20"/>
          <p:cNvSpPr/>
          <p:nvPr/>
        </p:nvSpPr>
        <p:spPr>
          <a:xfrm>
            <a:off x="552093" y="4938355"/>
            <a:ext cx="6575941" cy="2543889"/>
          </a:xfrm>
          <a:prstGeom prst="roundRect">
            <a:avLst>
              <a:gd name="adj" fmla="val 944"/>
            </a:avLst>
          </a:prstGeom>
          <a:solidFill>
            <a:srgbClr val="171528"/>
          </a:solidFill>
          <a:ln/>
        </p:spPr>
      </p:sp>
      <p:sp>
        <p:nvSpPr>
          <p:cNvPr id="23" name="Text 21"/>
          <p:cNvSpPr/>
          <p:nvPr/>
        </p:nvSpPr>
        <p:spPr>
          <a:xfrm>
            <a:off x="712113" y="5058370"/>
            <a:ext cx="6255901" cy="2303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File file = new File("output.txt");</a:t>
            </a:r>
            <a:endParaRPr lang="en-US" sz="1250" dirty="0"/>
          </a:p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FileWriter fw = new FileWriter(file);</a:t>
            </a:r>
            <a:endParaRPr lang="en-US" sz="1250" dirty="0"/>
          </a:p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BufferedWriter bw = new BufferedWriter(fw);</a:t>
            </a:r>
            <a:endParaRPr lang="en-US" sz="1250" dirty="0"/>
          </a:p>
          <a:p>
            <a:pPr marL="0" indent="0" algn="l">
              <a:lnSpc>
                <a:spcPts val="2000"/>
              </a:lnSpc>
              <a:buNone/>
            </a:pPr>
            <a:endParaRPr lang="en-US" sz="1250" dirty="0"/>
          </a:p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bw.write("Hello, World!");</a:t>
            </a:r>
            <a:endParaRPr lang="en-US" sz="1250" dirty="0"/>
          </a:p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bw.newLine();</a:t>
            </a:r>
            <a:endParaRPr lang="en-US" sz="1250" dirty="0"/>
          </a:p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bw.write("Java file handling");</a:t>
            </a:r>
            <a:endParaRPr lang="en-US" sz="1250" dirty="0"/>
          </a:p>
          <a:p>
            <a:pPr marL="0" indent="0" algn="l">
              <a:lnSpc>
                <a:spcPts val="2000"/>
              </a:lnSpc>
              <a:buNone/>
            </a:pPr>
            <a:endParaRPr lang="en-US" sz="1250" dirty="0"/>
          </a:p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bw.close();</a:t>
            </a:r>
            <a:endParaRPr lang="en-US" sz="1250" dirty="0"/>
          </a:p>
        </p:txBody>
      </p:sp>
      <p:sp>
        <p:nvSpPr>
          <p:cNvPr id="24" name="Text 22"/>
          <p:cNvSpPr/>
          <p:nvPr/>
        </p:nvSpPr>
        <p:spPr>
          <a:xfrm>
            <a:off x="7517963" y="4536162"/>
            <a:ext cx="1778079" cy="222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Append Mode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7517963" y="4918353"/>
            <a:ext cx="6559987" cy="519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 add content without overwriting, use </a:t>
            </a:r>
            <a:r>
              <a:rPr lang="en-US" sz="12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FileWriter(file, true)</a:t>
            </a: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where the second parameter enables append mode.</a:t>
            </a:r>
            <a:endParaRPr lang="en-US" sz="1250" dirty="0"/>
          </a:p>
        </p:txBody>
      </p:sp>
      <p:sp>
        <p:nvSpPr>
          <p:cNvPr id="26" name="Shape 24"/>
          <p:cNvSpPr/>
          <p:nvPr/>
        </p:nvSpPr>
        <p:spPr>
          <a:xfrm>
            <a:off x="7517963" y="5617964"/>
            <a:ext cx="6559987" cy="1007983"/>
          </a:xfrm>
          <a:prstGeom prst="roundRect">
            <a:avLst>
              <a:gd name="adj" fmla="val 23815"/>
            </a:avLst>
          </a:prstGeom>
          <a:solidFill>
            <a:srgbClr val="171528"/>
          </a:solidFill>
          <a:ln/>
        </p:spPr>
      </p:sp>
      <p:sp>
        <p:nvSpPr>
          <p:cNvPr id="27" name="Shape 25"/>
          <p:cNvSpPr/>
          <p:nvPr/>
        </p:nvSpPr>
        <p:spPr>
          <a:xfrm>
            <a:off x="7509986" y="5617964"/>
            <a:ext cx="6575941" cy="1007983"/>
          </a:xfrm>
          <a:prstGeom prst="roundRect">
            <a:avLst>
              <a:gd name="adj" fmla="val 2382"/>
            </a:avLst>
          </a:prstGeom>
          <a:solidFill>
            <a:srgbClr val="171528"/>
          </a:solidFill>
          <a:ln/>
        </p:spPr>
      </p:sp>
      <p:sp>
        <p:nvSpPr>
          <p:cNvPr id="28" name="Text 26"/>
          <p:cNvSpPr/>
          <p:nvPr/>
        </p:nvSpPr>
        <p:spPr>
          <a:xfrm>
            <a:off x="7670006" y="5737979"/>
            <a:ext cx="6255901" cy="767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FileWriter fw = </a:t>
            </a:r>
            <a:endParaRPr lang="en-US" sz="1250" dirty="0"/>
          </a:p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new FileWriter(file, true);</a:t>
            </a:r>
            <a:endParaRPr lang="en-US" sz="1250" dirty="0"/>
          </a:p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bw.write("Appended text");</a:t>
            </a:r>
            <a:endParaRPr lang="en-US" sz="1250" dirty="0"/>
          </a:p>
        </p:txBody>
      </p:sp>
      <p:sp>
        <p:nvSpPr>
          <p:cNvPr id="29" name="Text 27"/>
          <p:cNvSpPr/>
          <p:nvPr/>
        </p:nvSpPr>
        <p:spPr>
          <a:xfrm>
            <a:off x="7517963" y="6805970"/>
            <a:ext cx="6559987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preserves existing content and adds new data to the end of the file.</a:t>
            </a:r>
            <a:endParaRPr lang="en-US" sz="12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7244" y="634246"/>
            <a:ext cx="6860143" cy="640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Handling Errors (Exceptions)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807244" y="1851422"/>
            <a:ext cx="2700576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Why Exceptions Occur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807244" y="2402443"/>
            <a:ext cx="5547598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File doesn't exist at the specified path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07244" y="2852142"/>
            <a:ext cx="5547598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Incorrect file path or directory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07244" y="3301841"/>
            <a:ext cx="5547598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Insufficient permissions to read or write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807244" y="3751540"/>
            <a:ext cx="5547598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Disk space issues or hardware failures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807244" y="4328041"/>
            <a:ext cx="5547598" cy="737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Solution:</a:t>
            </a: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Always use try-catch blocks or try-with-resources to handle exceptions gracefully.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6925151" y="1851422"/>
            <a:ext cx="3522226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Try-With-Resources Example</a:t>
            </a:r>
            <a:endParaRPr lang="en-US" sz="2000" dirty="0"/>
          </a:p>
        </p:txBody>
      </p:sp>
      <p:sp>
        <p:nvSpPr>
          <p:cNvPr id="10" name="Shape 8"/>
          <p:cNvSpPr/>
          <p:nvPr/>
        </p:nvSpPr>
        <p:spPr>
          <a:xfrm>
            <a:off x="6925151" y="2431256"/>
            <a:ext cx="6905506" cy="3297555"/>
          </a:xfrm>
          <a:prstGeom prst="roundRect">
            <a:avLst>
              <a:gd name="adj" fmla="val 10492"/>
            </a:avLst>
          </a:prstGeom>
          <a:solidFill>
            <a:srgbClr val="171528"/>
          </a:solidFill>
          <a:ln/>
        </p:spPr>
      </p:sp>
      <p:sp>
        <p:nvSpPr>
          <p:cNvPr id="11" name="Shape 9"/>
          <p:cNvSpPr/>
          <p:nvPr/>
        </p:nvSpPr>
        <p:spPr>
          <a:xfrm>
            <a:off x="6913721" y="2431256"/>
            <a:ext cx="6928366" cy="3297555"/>
          </a:xfrm>
          <a:prstGeom prst="roundRect">
            <a:avLst>
              <a:gd name="adj" fmla="val 1049"/>
            </a:avLst>
          </a:prstGeom>
          <a:solidFill>
            <a:srgbClr val="171528"/>
          </a:solidFill>
          <a:ln/>
        </p:spPr>
      </p:sp>
      <p:sp>
        <p:nvSpPr>
          <p:cNvPr id="12" name="Text 10"/>
          <p:cNvSpPr/>
          <p:nvPr/>
        </p:nvSpPr>
        <p:spPr>
          <a:xfrm>
            <a:off x="7144345" y="2604135"/>
            <a:ext cx="6467118" cy="2951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try (BufferedReader br = </a:t>
            </a:r>
            <a:endParaRPr lang="en-US" sz="1800" dirty="0"/>
          </a:p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new BufferedReader(</a:t>
            </a:r>
            <a:endParaRPr lang="en-US" sz="1800" dirty="0"/>
          </a:p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new FileReader("file.txt"))) {</a:t>
            </a:r>
            <a:endParaRPr lang="en-US" sz="1800" dirty="0"/>
          </a:p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String line = br.readLine();</a:t>
            </a:r>
            <a:endParaRPr lang="en-US" sz="1800" dirty="0"/>
          </a:p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System.out.println(line);</a:t>
            </a:r>
            <a:endParaRPr lang="en-US" sz="1800" dirty="0"/>
          </a:p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 catch (IOException e) {</a:t>
            </a:r>
            <a:endParaRPr lang="en-US" sz="1800" dirty="0"/>
          </a:p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e.printStackTrace();</a:t>
            </a:r>
            <a:endParaRPr lang="en-US" sz="1800" dirty="0"/>
          </a:p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800" dirty="0"/>
          </a:p>
        </p:txBody>
      </p:sp>
      <p:sp>
        <p:nvSpPr>
          <p:cNvPr id="13" name="Shape 11"/>
          <p:cNvSpPr/>
          <p:nvPr/>
        </p:nvSpPr>
        <p:spPr>
          <a:xfrm>
            <a:off x="6925151" y="5988248"/>
            <a:ext cx="6905506" cy="1348978"/>
          </a:xfrm>
          <a:prstGeom prst="roundRect">
            <a:avLst>
              <a:gd name="adj" fmla="val 25648"/>
            </a:avLst>
          </a:prstGeom>
          <a:solidFill>
            <a:srgbClr val="004D36"/>
          </a:solidFill>
          <a:ln/>
        </p:spPr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5775" y="6349008"/>
            <a:ext cx="288250" cy="230624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7674650" y="6276499"/>
            <a:ext cx="5925383" cy="737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Try-with-resources automatically closes streams, preventing resource leaks.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368385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Best Practices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547938"/>
            <a:ext cx="6327696" cy="1835706"/>
          </a:xfrm>
          <a:prstGeom prst="roundRect">
            <a:avLst>
              <a:gd name="adj" fmla="val 2017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282523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Always Close Files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41333" y="3316248"/>
            <a:ext cx="57731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try-with-resources to automatically close streams and prevent memory leaks.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7438549" y="2547938"/>
            <a:ext cx="6327815" cy="1835706"/>
          </a:xfrm>
          <a:prstGeom prst="roundRect">
            <a:avLst>
              <a:gd name="adj" fmla="val 2017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715845" y="2825234"/>
            <a:ext cx="305883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Prefer Buffered Classes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15845" y="3316248"/>
            <a:ext cx="57732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BufferedReader and BufferedWriter offer significantly better performance than basic readers and writers.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864037" y="4630460"/>
            <a:ext cx="6327696" cy="2230755"/>
          </a:xfrm>
          <a:prstGeom prst="roundRect">
            <a:avLst>
              <a:gd name="adj" fmla="val 16601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141333" y="490775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Check File Existence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1141333" y="5398770"/>
            <a:ext cx="57731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Always verify a file exists before attempting to read it using the exists() method.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7438549" y="4630460"/>
            <a:ext cx="6327815" cy="2230755"/>
          </a:xfrm>
          <a:prstGeom prst="roundRect">
            <a:avLst>
              <a:gd name="adj" fmla="val 16601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09123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715845" y="4907756"/>
            <a:ext cx="359056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Use Streams for Binary Data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7715845" y="5398770"/>
            <a:ext cx="577322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For non-text files like images or videos, use FileInputStream and FileOutputStream instead of character streams.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858</Words>
  <Application>Microsoft Office PowerPoint</Application>
  <PresentationFormat>Custom</PresentationFormat>
  <Paragraphs>126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Spline Sans Bold</vt:lpstr>
      <vt:lpstr>Consolas</vt:lpstr>
      <vt:lpstr>Calibri</vt:lpstr>
      <vt:lpstr>Arial</vt:lpstr>
      <vt:lpstr>Barlow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Vishal Singla</cp:lastModifiedBy>
  <cp:revision>4</cp:revision>
  <dcterms:created xsi:type="dcterms:W3CDTF">2025-12-11T03:25:46Z</dcterms:created>
  <dcterms:modified xsi:type="dcterms:W3CDTF">2025-12-11T03:41:14Z</dcterms:modified>
</cp:coreProperties>
</file>